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370" r:id="rId3"/>
    <p:sldId id="368" r:id="rId4"/>
    <p:sldId id="369" r:id="rId5"/>
    <p:sldId id="366" r:id="rId6"/>
    <p:sldId id="371" r:id="rId7"/>
    <p:sldId id="372" r:id="rId8"/>
    <p:sldId id="362" r:id="rId9"/>
    <p:sldId id="359" r:id="rId10"/>
    <p:sldId id="315" r:id="rId11"/>
  </p:sldIdLst>
  <p:sldSz cx="9144000" cy="6858000" type="screen4x3"/>
  <p:notesSz cx="6797675" cy="9928225"/>
  <p:defaultTextStyle>
    <a:defPPr>
      <a:defRPr lang="en-US"/>
    </a:defPPr>
    <a:lvl1pPr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68313" indent="-111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38213" indent="-238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408113" indent="-365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78013" indent="-492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F8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05" autoAdjust="0"/>
    <p:restoredTop sz="80340" autoAdjust="0"/>
  </p:normalViewPr>
  <p:slideViewPr>
    <p:cSldViewPr snapToGrid="0" snapToObjects="1">
      <p:cViewPr varScale="1">
        <p:scale>
          <a:sx n="90" d="100"/>
          <a:sy n="90" d="100"/>
        </p:scale>
        <p:origin x="112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339" cy="498408"/>
          </a:xfrm>
          <a:prstGeom prst="rect">
            <a:avLst/>
          </a:prstGeom>
        </p:spPr>
        <p:txBody>
          <a:bodyPr vert="horz" lIns="92126" tIns="46063" rIns="92126" bIns="46063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735" y="0"/>
            <a:ext cx="2945339" cy="498408"/>
          </a:xfrm>
          <a:prstGeom prst="rect">
            <a:avLst/>
          </a:prstGeom>
        </p:spPr>
        <p:txBody>
          <a:bodyPr vert="horz" lIns="92126" tIns="46063" rIns="92126" bIns="46063" rtlCol="0"/>
          <a:lstStyle>
            <a:lvl1pPr algn="r">
              <a:defRPr sz="1200"/>
            </a:lvl1pPr>
          </a:lstStyle>
          <a:p>
            <a:fld id="{A397B384-D74F-445E-9046-4A2584E782EB}" type="datetimeFigureOut">
              <a:rPr lang="lv-LV" smtClean="0"/>
              <a:t>10.11.2015.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817"/>
            <a:ext cx="2945339" cy="498408"/>
          </a:xfrm>
          <a:prstGeom prst="rect">
            <a:avLst/>
          </a:prstGeom>
        </p:spPr>
        <p:txBody>
          <a:bodyPr vert="horz" lIns="92126" tIns="46063" rIns="92126" bIns="46063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735" y="9429817"/>
            <a:ext cx="2945339" cy="498408"/>
          </a:xfrm>
          <a:prstGeom prst="rect">
            <a:avLst/>
          </a:prstGeom>
        </p:spPr>
        <p:txBody>
          <a:bodyPr vert="horz" lIns="92126" tIns="46063" rIns="92126" bIns="46063" rtlCol="0" anchor="b"/>
          <a:lstStyle>
            <a:lvl1pPr algn="r">
              <a:defRPr sz="1200"/>
            </a:lvl1pPr>
          </a:lstStyle>
          <a:p>
            <a:fld id="{D12D5C0B-CDED-40F7-BDEE-505F872331BD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1369992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412"/>
          </a:xfrm>
          <a:prstGeom prst="rect">
            <a:avLst/>
          </a:prstGeom>
        </p:spPr>
        <p:txBody>
          <a:bodyPr vert="horz" lIns="92126" tIns="46063" rIns="92126" bIns="46063" rtlCol="0"/>
          <a:lstStyle>
            <a:lvl1pPr algn="l" defTabSz="946622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60" cy="496412"/>
          </a:xfrm>
          <a:prstGeom prst="rect">
            <a:avLst/>
          </a:prstGeom>
        </p:spPr>
        <p:txBody>
          <a:bodyPr vert="horz" lIns="92126" tIns="46063" rIns="92126" bIns="46063" rtlCol="0"/>
          <a:lstStyle>
            <a:lvl1pPr algn="r" defTabSz="946622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958EEE3-63D5-4F1B-96A6-0544F03D5CA7}" type="datetimeFigureOut">
              <a:rPr lang="lv-LV"/>
              <a:pPr>
                <a:defRPr/>
              </a:pPr>
              <a:t>10.11.2015.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6" tIns="46063" rIns="92126" bIns="46063" rtlCol="0" anchor="ctr"/>
          <a:lstStyle/>
          <a:p>
            <a:pPr lvl="0"/>
            <a:endParaRPr lang="lv-LV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2126" tIns="46063" rIns="92126" bIns="46063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lv-LV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0"/>
            <a:ext cx="2945660" cy="496412"/>
          </a:xfrm>
          <a:prstGeom prst="rect">
            <a:avLst/>
          </a:prstGeom>
        </p:spPr>
        <p:txBody>
          <a:bodyPr vert="horz" lIns="92126" tIns="46063" rIns="92126" bIns="46063" rtlCol="0" anchor="b"/>
          <a:lstStyle>
            <a:lvl1pPr algn="l" defTabSz="946622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0"/>
            <a:ext cx="2945660" cy="496412"/>
          </a:xfrm>
          <a:prstGeom prst="rect">
            <a:avLst/>
          </a:prstGeom>
        </p:spPr>
        <p:txBody>
          <a:bodyPr vert="horz" wrap="square" lIns="92126" tIns="46063" rIns="92126" bIns="4606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F1910159-CA03-4E69-8D5D-CEA946B072B5}" type="slidenum">
              <a:rPr lang="lv-LV" altLang="en-US"/>
              <a:pPr/>
              <a:t>‹#›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val="6963162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83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382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081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780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48940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18729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88515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58305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10159-CA03-4E69-8D5D-CEA946B072B5}" type="slidenum">
              <a:rPr lang="lv-LV" altLang="en-US" smtClean="0"/>
              <a:pPr/>
              <a:t>5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val="1842278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10159-CA03-4E69-8D5D-CEA946B072B5}" type="slidenum">
              <a:rPr lang="lv-LV" altLang="en-US" smtClean="0"/>
              <a:pPr/>
              <a:t>7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val="33448614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10159-CA03-4E69-8D5D-CEA946B072B5}" type="slidenum">
              <a:rPr lang="lv-LV" altLang="en-US" smtClean="0"/>
              <a:pPr/>
              <a:t>8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val="3242859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2875" y="0"/>
            <a:ext cx="3778250" cy="416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21463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 userDrawn="1"/>
        </p:nvSpPr>
        <p:spPr>
          <a:xfrm>
            <a:off x="685800" y="4724400"/>
            <a:ext cx="7772400" cy="1036638"/>
          </a:xfrm>
          <a:prstGeom prst="rect">
            <a:avLst/>
          </a:prstGeom>
        </p:spPr>
        <p:txBody>
          <a:bodyPr lIns="93957" tIns="46979" rIns="93957" bIns="46979">
            <a:normAutofit/>
          </a:bodyPr>
          <a:lstStyle>
            <a:lvl1pPr algn="l" defTabSz="939575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endParaRPr lang="lv-LV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772400" cy="960442"/>
          </a:xfrm>
        </p:spPr>
        <p:txBody>
          <a:bodyPr anchor="t">
            <a:normAutofit/>
          </a:bodyPr>
          <a:lstStyle>
            <a:lvl1pPr algn="ctr">
              <a:defRPr sz="3200" b="1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85800" y="4724400"/>
            <a:ext cx="77724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685800" y="5761038"/>
            <a:ext cx="7772400" cy="63976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9E5BC-A229-4AFF-828B-A941473B4296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026697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1036642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752600"/>
            <a:ext cx="6096000" cy="43735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5981D61F-D6BD-4FEB-9A5C-F199CA74E31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657600"/>
            <a:ext cx="6096000" cy="1384295"/>
          </a:xfrm>
        </p:spPr>
        <p:txBody>
          <a:bodyPr anchor="t">
            <a:normAutofit/>
          </a:bodyPr>
          <a:lstStyle>
            <a:lvl1pPr algn="l">
              <a:defRPr sz="2400" b="1" cap="none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0800" y="381000"/>
            <a:ext cx="6096000" cy="32766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6978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9395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093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791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489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8187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885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7583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34921352-00E6-43BA-96DC-22DFC272328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0800" y="1752600"/>
            <a:ext cx="2895600" cy="4373565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752600"/>
            <a:ext cx="2971800" cy="4373573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695E39C3-2AD2-4A50-B574-157D3868E8D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2590800" y="2386940"/>
            <a:ext cx="2895600" cy="3739225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386940"/>
            <a:ext cx="2971800" cy="3739233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/>
          </p:nvPr>
        </p:nvSpPr>
        <p:spPr>
          <a:xfrm>
            <a:off x="2590800" y="1852613"/>
            <a:ext cx="2895600" cy="534987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7"/>
          </p:nvPr>
        </p:nvSpPr>
        <p:spPr>
          <a:xfrm>
            <a:off x="5715000" y="1851953"/>
            <a:ext cx="2971800" cy="534987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Slide Number Placeholder 22"/>
          <p:cNvSpPr>
            <a:spLocks noGrp="1"/>
          </p:cNvSpPr>
          <p:nvPr>
            <p:ph type="sldNum" sz="quarter" idx="18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69111802-44A6-447B-B2F2-79C8676CFCB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15ACEF5C-3B99-40D5-9AE1-5D76932D911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E7DF0337-2A95-4AA3-AC19-93854817A1E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72975"/>
            <a:ext cx="2751026" cy="1162051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9527" y="273054"/>
            <a:ext cx="3269672" cy="5853128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90800" y="1435119"/>
            <a:ext cx="2751026" cy="46910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69788" indent="0">
              <a:buNone/>
              <a:defRPr sz="1200"/>
            </a:lvl2pPr>
            <a:lvl3pPr marL="939575" indent="0">
              <a:buNone/>
              <a:defRPr sz="1000"/>
            </a:lvl3pPr>
            <a:lvl4pPr marL="1409365" indent="0">
              <a:buNone/>
              <a:defRPr sz="1000"/>
            </a:lvl4pPr>
            <a:lvl5pPr marL="1879152" indent="0">
              <a:buNone/>
              <a:defRPr sz="1000"/>
            </a:lvl5pPr>
            <a:lvl6pPr marL="2348940" indent="0">
              <a:buNone/>
              <a:defRPr sz="1000"/>
            </a:lvl6pPr>
            <a:lvl7pPr marL="2818729" indent="0">
              <a:buNone/>
              <a:defRPr sz="1000"/>
            </a:lvl7pPr>
            <a:lvl8pPr marL="3288515" indent="0">
              <a:buNone/>
              <a:defRPr sz="1000"/>
            </a:lvl8pPr>
            <a:lvl9pPr marL="3758305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031638D6-9A3B-4376-B4E3-B5F4B106986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21463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82875" y="0"/>
            <a:ext cx="3778250" cy="416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85800" y="4724400"/>
            <a:ext cx="77724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685800" y="5761038"/>
            <a:ext cx="7772400" cy="63976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v-LV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957" tIns="46979" rIns="93957" bIns="469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v-LV" smtClean="0"/>
              <a:t>Click to edit Master text styles</a:t>
            </a:r>
          </a:p>
          <a:p>
            <a:pPr lvl="1"/>
            <a:r>
              <a:rPr lang="en-US" altLang="lv-LV" smtClean="0"/>
              <a:t>Second level</a:t>
            </a:r>
          </a:p>
          <a:p>
            <a:pPr lvl="2"/>
            <a:r>
              <a:rPr lang="en-US" altLang="lv-LV" smtClean="0"/>
              <a:t>Third level</a:t>
            </a:r>
          </a:p>
          <a:p>
            <a:pPr lvl="3"/>
            <a:r>
              <a:rPr lang="en-US" altLang="lv-LV" smtClean="0"/>
              <a:t>Fourth level</a:t>
            </a:r>
          </a:p>
          <a:p>
            <a:pPr lvl="4"/>
            <a:r>
              <a:rPr lang="en-US" altLang="lv-LV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3957" tIns="46979" rIns="93957" bIns="46979" rtlCol="0" anchor="ctr"/>
          <a:lstStyle>
            <a:lvl1pPr algn="l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66D689-F42F-4DD6-80D9-232906890C43}" type="datetime1">
              <a:rPr lang="en-US"/>
              <a:pPr>
                <a:defRPr/>
              </a:pPr>
              <a:t>11/10/2015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3957" tIns="46979" rIns="93957" bIns="46979" rtlCol="0" anchor="ctr"/>
          <a:lstStyle>
            <a:lvl1pPr algn="ctr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03E5E1C4-FFBA-4FC8-B698-4B6B52098E9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38213" rtl="0" eaLnBrk="0" fontAlgn="base" hangingPunct="0">
        <a:spcBef>
          <a:spcPct val="0"/>
        </a:spcBef>
        <a:spcAft>
          <a:spcPct val="0"/>
        </a:spcAft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2pPr>
      <a:lvl3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3pPr>
      <a:lvl4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4pPr>
      <a:lvl5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5pPr>
      <a:lvl6pPr marL="4572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6pPr>
      <a:lvl7pPr marL="9144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7pPr>
      <a:lvl8pPr marL="13716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8pPr>
      <a:lvl9pPr marL="18288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9pPr>
    </p:titleStyle>
    <p:bodyStyle>
      <a:lvl1pPr marL="350838" indent="-350838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92100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73163" indent="-233363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43063" indent="-233363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112963" indent="-233363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83835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053622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23412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93197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69788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93957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40936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879152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348940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818729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8851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75830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85800" y="3404936"/>
            <a:ext cx="7772400" cy="1982073"/>
          </a:xfrm>
        </p:spPr>
        <p:txBody>
          <a:bodyPr>
            <a:normAutofit fontScale="90000"/>
          </a:bodyPr>
          <a:lstStyle/>
          <a:p>
            <a:pPr lvl="1">
              <a:buClr>
                <a:srgbClr val="000000"/>
              </a:buClr>
            </a:pPr>
            <a:r>
              <a:rPr lang="lv-LV" altLang="lv-LV" sz="2000" b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Ieguldījumi antropogēno slodzi mazinošā infrastruktūrā </a:t>
            </a:r>
            <a:br>
              <a:rPr lang="lv-LV" altLang="lv-LV" sz="2000" b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</a:br>
            <a:r>
              <a:rPr lang="lv-LV" altLang="lv-LV" sz="2000" b="1" dirty="0" err="1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Natura</a:t>
            </a:r>
            <a:r>
              <a:rPr lang="lv-LV" altLang="lv-LV" sz="2000" b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2000 teritorijās</a:t>
            </a:r>
            <a:br>
              <a:rPr lang="lv-LV" altLang="lv-LV" sz="2000" b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</a:br>
            <a:r>
              <a:rPr lang="lv-LV" altLang="lv-LV" sz="2000" b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/>
            </a:r>
            <a:br>
              <a:rPr lang="lv-LV" altLang="lv-LV" sz="2000" b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</a:br>
            <a:r>
              <a:rPr lang="lv-LV" altLang="lv-LV" sz="1700" b="1" i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Pasākuma ieviešanas nosacījumi, atbalstāmās darbības, projektu vērtēšanas kritēriji u.c. nosacījumi</a:t>
            </a:r>
            <a:br>
              <a:rPr lang="lv-LV" altLang="lv-LV" sz="1700" b="1" i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</a:br>
            <a:r>
              <a:rPr lang="lv-LV" altLang="lv-LV" sz="1700" b="1" i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/>
            </a:r>
            <a:br>
              <a:rPr lang="lv-LV" altLang="lv-LV" sz="1700" b="1" i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</a:br>
            <a:r>
              <a:rPr lang="lv-LV" altLang="lv-LV" sz="1800" dirty="0" smtClean="0">
                <a:solidFill>
                  <a:srgbClr val="02622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lv-LV" altLang="lv-LV" sz="1800" dirty="0">
                <a:solidFill>
                  <a:srgbClr val="02622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gada novembris</a:t>
            </a:r>
            <a:r>
              <a:rPr lang="lv-LV" altLang="en-US" sz="1800" dirty="0"/>
              <a:t/>
            </a:r>
            <a:br>
              <a:rPr lang="lv-LV" altLang="en-US" sz="1800" dirty="0"/>
            </a:br>
            <a:endParaRPr lang="lv-LV" altLang="lv-LV" sz="1700" b="1" i="1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4722" y="5524256"/>
            <a:ext cx="3806688" cy="1064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468313" y="2334126"/>
            <a:ext cx="8229600" cy="2784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/>
            <a:endParaRPr lang="lv-LV" altLang="lv-LV" sz="4000" b="1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endParaRPr lang="lv-LV" altLang="lv-LV" sz="4000" b="1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r>
              <a:rPr lang="lv-LV" altLang="lv-LV" sz="4000" b="1" dirty="0">
                <a:solidFill>
                  <a:schemeClr val="accent2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Paldies par uzmanību</a:t>
            </a:r>
            <a:r>
              <a:rPr lang="lv-LV" altLang="lv-LV" sz="4000" b="1" dirty="0" smtClean="0">
                <a:solidFill>
                  <a:schemeClr val="accent2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!</a:t>
            </a:r>
          </a:p>
          <a:p>
            <a:pPr algn="ctr" eaLnBrk="1" hangingPunct="1"/>
            <a:endParaRPr lang="lv-LV" altLang="lv-LV" sz="4000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r>
              <a:rPr lang="lv-LV" altLang="lv-LV" sz="4000" dirty="0">
                <a:solidFill>
                  <a:schemeClr val="accent2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/>
            </a:r>
            <a:br>
              <a:rPr lang="lv-LV" altLang="lv-LV" sz="4000" dirty="0">
                <a:solidFill>
                  <a:schemeClr val="accent2"/>
                </a:solidFill>
                <a:latin typeface="Calibri" panose="020F0502020204030204" pitchFamily="34" charset="0"/>
                <a:cs typeface="Tahoma" panose="020B0604030504040204" pitchFamily="34" charset="0"/>
              </a:rPr>
            </a:br>
            <a:endParaRPr lang="lv-LV" altLang="lv-LV" sz="4000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4721" y="5524255"/>
            <a:ext cx="3896139" cy="1089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3720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0771" y="308113"/>
            <a:ext cx="7018157" cy="1321903"/>
          </a:xfrm>
        </p:spPr>
        <p:txBody>
          <a:bodyPr>
            <a:noAutofit/>
          </a:bodyPr>
          <a:lstStyle/>
          <a:p>
            <a:pPr lvl="1" algn="l"/>
            <a:r>
              <a:rPr lang="lv-LV" altLang="lv-LV" sz="20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Arial" panose="020B0604020202020204" pitchFamily="34" charset="0"/>
              </a:rPr>
              <a:t>SAM 5.4.1. </a:t>
            </a:r>
            <a:r>
              <a:rPr lang="lv-LV" altLang="lv-LV" sz="2000" b="1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Arial" panose="020B0604020202020204" pitchFamily="34" charset="0"/>
              </a:rPr>
              <a:t>p</a:t>
            </a:r>
            <a:r>
              <a:rPr lang="lv-LV" sz="2000" b="1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asākums </a:t>
            </a:r>
            <a:r>
              <a:rPr lang="lv-LV" sz="20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5.4.1.1. “Antropogēno slodzi mazinošas infrastruktūras izbūve un rekonstrukcija </a:t>
            </a:r>
            <a:r>
              <a:rPr lang="lv-LV" sz="2000" b="1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Natura</a:t>
            </a:r>
            <a:r>
              <a:rPr lang="lv-LV" sz="20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2000 teritorijās”</a:t>
            </a:r>
            <a:br>
              <a:rPr lang="lv-LV" sz="20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lv-LV" sz="2000" b="1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67128" y="1630017"/>
            <a:ext cx="8681800" cy="5118653"/>
          </a:xfrm>
        </p:spPr>
        <p:txBody>
          <a:bodyPr>
            <a:noAutofit/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lv-LV" altLang="lv-LV" sz="1600" b="1" dirty="0" smtClean="0">
                <a:solidFill>
                  <a:schemeClr val="accent1"/>
                </a:solidFill>
              </a:rPr>
              <a:t>Kāpēc pasākums nepieciešams?</a:t>
            </a:r>
            <a:endParaRPr lang="lv-LV" altLang="lv-LV" sz="1600" b="1" dirty="0">
              <a:solidFill>
                <a:schemeClr val="accent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lv-LV" altLang="lv-LV" sz="1600" dirty="0"/>
              <a:t> </a:t>
            </a:r>
            <a:r>
              <a:rPr lang="lv-LV" altLang="lv-LV" sz="1600" dirty="0" smtClean="0"/>
              <a:t>Jāizpilda ES Bioloģiskās daudzveidības stratēģija – pārtraukt bioloģiskās daudzveidības samazināšanos līdz 2020.gadam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lv-LV" altLang="lv-LV" sz="1600" dirty="0" smtClean="0"/>
              <a:t> Vairumam </a:t>
            </a:r>
            <a:r>
              <a:rPr lang="lv-LV" altLang="lv-LV" sz="1600" dirty="0"/>
              <a:t>aizsargājamo sugu, biotopu nav nodrošināts labvēlīgs </a:t>
            </a:r>
            <a:r>
              <a:rPr lang="lv-LV" altLang="lv-LV" sz="1600"/>
              <a:t>aizsardzības </a:t>
            </a:r>
            <a:r>
              <a:rPr lang="lv-LV" altLang="lv-LV" sz="1600" smtClean="0"/>
              <a:t>statuss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lv-LV" altLang="lv-LV" sz="1600" smtClean="0"/>
              <a:t>Tūrisma </a:t>
            </a:r>
            <a:r>
              <a:rPr lang="lv-LV" altLang="lv-LV" sz="1600" dirty="0"/>
              <a:t>spiediens uz </a:t>
            </a:r>
            <a:r>
              <a:rPr lang="lv-LV" altLang="lv-LV" sz="1600" dirty="0" smtClean="0"/>
              <a:t>ĪADT </a:t>
            </a:r>
            <a:r>
              <a:rPr lang="lv-LV" altLang="lv-LV" sz="1600" dirty="0"/>
              <a:t>un </a:t>
            </a:r>
            <a:r>
              <a:rPr lang="lv-LV" altLang="lv-LV" sz="1600" dirty="0" smtClean="0"/>
              <a:t>to dabas vērtībām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lv-LV" altLang="lv-LV" sz="1600" b="1" dirty="0" smtClean="0">
                <a:solidFill>
                  <a:schemeClr val="accent1"/>
                </a:solidFill>
              </a:rPr>
              <a:t>Kāds </a:t>
            </a:r>
            <a:r>
              <a:rPr lang="lv-LV" altLang="lv-LV" sz="1600" b="1" dirty="0">
                <a:solidFill>
                  <a:schemeClr val="accent1"/>
                </a:solidFill>
              </a:rPr>
              <a:t>ir nepieciešamais iznākums? 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lv-LV" sz="1600" dirty="0"/>
              <a:t>dzīvotņu platība, kura saņem atbalstu, lai panāktu labāku aizsardzības pakāpi -</a:t>
            </a:r>
            <a:r>
              <a:rPr lang="lv-LV" sz="1600" b="1" dirty="0"/>
              <a:t>2620 ha (līdz 2018.gadam-2300 ha) </a:t>
            </a:r>
            <a:endParaRPr lang="lv-LV" altLang="lv-LV" sz="1600" b="1" dirty="0">
              <a:solidFill>
                <a:schemeClr val="accent1"/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lv-LV" altLang="lv-LV" sz="1600" b="1" dirty="0" smtClean="0">
                <a:solidFill>
                  <a:schemeClr val="accent1"/>
                </a:solidFill>
              </a:rPr>
              <a:t>Kāds ir mērķis?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lv-LV" altLang="lv-LV" sz="1600" dirty="0" smtClean="0"/>
              <a:t>Attīstīt ĪADT dabas aizsardzības plānos paredzēto tūrisma infrastruktūru, lai mazinātu a</a:t>
            </a:r>
            <a:r>
              <a:rPr lang="lv-LV" sz="1600" dirty="0" smtClean="0"/>
              <a:t>ugsnes eroziju un </a:t>
            </a:r>
            <a:r>
              <a:rPr lang="lv-LV" sz="1600" dirty="0" err="1" smtClean="0"/>
              <a:t>eitrofo</a:t>
            </a:r>
            <a:r>
              <a:rPr lang="lv-LV" sz="1600" dirty="0" smtClean="0"/>
              <a:t> piesārņojumu, optimizētu apmeklētāju plūsmu un padarītu teritoriju pieejamāku</a:t>
            </a:r>
            <a:endParaRPr lang="lv-LV" sz="1600" dirty="0"/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lv-LV" altLang="lv-LV" sz="1600" b="1" dirty="0" smtClean="0">
                <a:solidFill>
                  <a:schemeClr val="accent1"/>
                </a:solidFill>
              </a:rPr>
              <a:t>Kāds finansējums no ERAF pieejams?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lv-LV" altLang="lv-LV" sz="1600" b="1" dirty="0" smtClean="0"/>
              <a:t>3 400 000 </a:t>
            </a:r>
            <a:r>
              <a:rPr lang="lv-LV" altLang="lv-LV" sz="1600" b="1" dirty="0" err="1" smtClean="0"/>
              <a:t>euro</a:t>
            </a:r>
            <a:r>
              <a:rPr lang="lv-LV" altLang="lv-LV" sz="1600" dirty="0" smtClean="0"/>
              <a:t>, atbalsta likme - 85% 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lv-LV" sz="1600" b="1" dirty="0" smtClean="0">
                <a:solidFill>
                  <a:schemeClr val="accent1"/>
                </a:solidFill>
              </a:rPr>
              <a:t>Kā to iegūt?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lv-LV" sz="1600" dirty="0" smtClean="0"/>
              <a:t>Jāpiedalās </a:t>
            </a:r>
            <a:r>
              <a:rPr lang="lv-LV" sz="1600" b="1" dirty="0" smtClean="0"/>
              <a:t>atklātā projektu atlasē 2016.gada vasarā </a:t>
            </a:r>
            <a:r>
              <a:rPr lang="lv-LV" sz="1600" dirty="0" smtClean="0"/>
              <a:t>(viena kārta)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8414327" y="6324600"/>
            <a:ext cx="424873" cy="304800"/>
          </a:xfrm>
        </p:spPr>
        <p:txBody>
          <a:bodyPr/>
          <a:lstStyle/>
          <a:p>
            <a:fld id="{031638D6-9A3B-4376-B4E3-B5F4B106986B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8981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0771" y="337930"/>
            <a:ext cx="7018157" cy="815008"/>
          </a:xfrm>
        </p:spPr>
        <p:txBody>
          <a:bodyPr>
            <a:noAutofit/>
          </a:bodyPr>
          <a:lstStyle/>
          <a:p>
            <a:r>
              <a:rPr lang="lv-LV" altLang="lv-LV" sz="3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Kas tiks atbalstīts?</a:t>
            </a:r>
            <a:br>
              <a:rPr lang="lv-LV" altLang="lv-LV" sz="3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lv-LV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83083" y="1600200"/>
            <a:ext cx="8465845" cy="4724400"/>
          </a:xfrm>
        </p:spPr>
        <p:txBody>
          <a:bodyPr>
            <a:no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sz="1500" dirty="0" smtClean="0"/>
              <a:t>T</a:t>
            </a:r>
            <a:r>
              <a:rPr lang="lv-LV" sz="1600" dirty="0" smtClean="0"/>
              <a:t>ak</a:t>
            </a:r>
            <a:r>
              <a:rPr lang="en-GB" sz="1600" dirty="0"/>
              <a:t>u </a:t>
            </a:r>
            <a:r>
              <a:rPr lang="lv-LV" sz="1600" dirty="0" smtClean="0"/>
              <a:t>maršrutu</a:t>
            </a:r>
            <a:r>
              <a:rPr lang="en-GB" sz="1600" dirty="0" smtClean="0"/>
              <a:t> </a:t>
            </a:r>
            <a:r>
              <a:rPr lang="en-GB" sz="1600" dirty="0" err="1"/>
              <a:t>projektu</a:t>
            </a:r>
            <a:r>
              <a:rPr lang="en-GB" sz="1600" dirty="0"/>
              <a:t> </a:t>
            </a:r>
            <a:r>
              <a:rPr lang="en-GB" sz="1600" dirty="0" err="1"/>
              <a:t>izstrādes</a:t>
            </a:r>
            <a:r>
              <a:rPr lang="en-GB" sz="1600" dirty="0"/>
              <a:t> </a:t>
            </a:r>
            <a:r>
              <a:rPr lang="en-GB" sz="1600" dirty="0" err="1"/>
              <a:t>izmaksas</a:t>
            </a:r>
            <a:r>
              <a:rPr lang="en-GB" sz="1600" dirty="0"/>
              <a:t>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sz="1600" dirty="0" smtClean="0"/>
              <a:t>B</a:t>
            </a:r>
            <a:r>
              <a:rPr lang="en-GB" sz="1600" dirty="0" err="1" smtClean="0"/>
              <a:t>ūvprojekta</a:t>
            </a:r>
            <a:r>
              <a:rPr lang="en-GB" sz="1600" dirty="0" smtClean="0"/>
              <a:t> </a:t>
            </a:r>
            <a:r>
              <a:rPr lang="en-GB" sz="1600" dirty="0" err="1"/>
              <a:t>izstrādes</a:t>
            </a:r>
            <a:r>
              <a:rPr lang="en-GB" sz="1600" dirty="0"/>
              <a:t> </a:t>
            </a:r>
            <a:r>
              <a:rPr lang="en-GB" sz="1600" dirty="0" err="1" smtClean="0"/>
              <a:t>izmaksas</a:t>
            </a:r>
            <a:r>
              <a:rPr lang="en-GB" sz="1600" dirty="0"/>
              <a:t>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sz="1600" dirty="0" smtClean="0"/>
              <a:t>B</a:t>
            </a:r>
            <a:r>
              <a:rPr lang="en-GB" sz="1600" dirty="0" err="1" smtClean="0"/>
              <a:t>ūv</a:t>
            </a:r>
            <a:r>
              <a:rPr lang="lv-LV" sz="1600" dirty="0"/>
              <a:t>niecības</a:t>
            </a:r>
            <a:r>
              <a:rPr lang="en-GB" sz="1600" dirty="0"/>
              <a:t> </a:t>
            </a:r>
            <a:r>
              <a:rPr lang="lv-LV" sz="1600" dirty="0"/>
              <a:t>un </a:t>
            </a:r>
            <a:r>
              <a:rPr lang="lv-LV" sz="1600" dirty="0" smtClean="0"/>
              <a:t>rekonstrukcijas (torņi, laipas, skatu platformas, stāvlaukumi u.c.) </a:t>
            </a:r>
            <a:r>
              <a:rPr lang="en-GB" sz="1600" dirty="0" err="1"/>
              <a:t>izmaksas</a:t>
            </a:r>
            <a:r>
              <a:rPr lang="en-GB" sz="1600" dirty="0"/>
              <a:t>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sz="1600" dirty="0" smtClean="0"/>
              <a:t>A</a:t>
            </a:r>
            <a:r>
              <a:rPr lang="en-GB" sz="1600" dirty="0" err="1" smtClean="0"/>
              <a:t>utoruzraudzības</a:t>
            </a:r>
            <a:r>
              <a:rPr lang="en-GB" sz="1600" dirty="0" smtClean="0"/>
              <a:t> </a:t>
            </a:r>
            <a:r>
              <a:rPr lang="en-GB" sz="1600" dirty="0" err="1" smtClean="0"/>
              <a:t>izmaksas</a:t>
            </a:r>
            <a:r>
              <a:rPr lang="en-GB" sz="1600" dirty="0" smtClean="0"/>
              <a:t>;</a:t>
            </a:r>
            <a:endParaRPr lang="lv-LV" sz="1600" dirty="0" smtClean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sz="1600" dirty="0" smtClean="0"/>
              <a:t>B</a:t>
            </a:r>
            <a:r>
              <a:rPr lang="en-GB" sz="1600" dirty="0" err="1" smtClean="0"/>
              <a:t>ūvuzraudzības</a:t>
            </a:r>
            <a:r>
              <a:rPr lang="en-GB" sz="1600" dirty="0" smtClean="0"/>
              <a:t> </a:t>
            </a:r>
            <a:r>
              <a:rPr lang="en-GB" sz="1600" dirty="0" err="1"/>
              <a:t>izmaksas</a:t>
            </a:r>
            <a:r>
              <a:rPr lang="en-GB" sz="1600" dirty="0"/>
              <a:t>;</a:t>
            </a:r>
            <a:endParaRPr lang="lv-LV" sz="1600" dirty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sz="1600" dirty="0"/>
              <a:t>Pakalpojumu, kas saitīti ar taku maršrutu, labiekārtojuma izveidi, </a:t>
            </a:r>
            <a:r>
              <a:rPr lang="lv-LV" sz="1600" dirty="0" smtClean="0"/>
              <a:t>izmaksas, </a:t>
            </a:r>
            <a:endParaRPr lang="en-GB" sz="1600" dirty="0"/>
          </a:p>
          <a:p>
            <a:pPr marL="266700">
              <a:spcAft>
                <a:spcPts val="600"/>
              </a:spcAft>
              <a:tabLst>
                <a:tab pos="266700" algn="l"/>
              </a:tabLst>
            </a:pPr>
            <a:r>
              <a:rPr lang="lv-LV" sz="1600" dirty="0" smtClean="0"/>
              <a:t>t.sk</a:t>
            </a:r>
            <a:r>
              <a:rPr lang="lv-LV" sz="1600" dirty="0" smtClean="0"/>
              <a:t>.</a:t>
            </a:r>
            <a:r>
              <a:rPr lang="en-GB" sz="1600" dirty="0" smtClean="0"/>
              <a:t> </a:t>
            </a:r>
            <a:r>
              <a:rPr lang="en-GB" sz="1600" dirty="0" err="1"/>
              <a:t>informācijas</a:t>
            </a:r>
            <a:r>
              <a:rPr lang="en-GB" sz="1600" dirty="0"/>
              <a:t> </a:t>
            </a:r>
            <a:r>
              <a:rPr lang="en-GB" sz="1600" dirty="0" err="1"/>
              <a:t>stendu</a:t>
            </a:r>
            <a:r>
              <a:rPr lang="en-GB" sz="1600" dirty="0"/>
              <a:t>, </a:t>
            </a:r>
            <a:r>
              <a:rPr lang="en-GB" sz="1600" dirty="0" err="1"/>
              <a:t>norāžu</a:t>
            </a:r>
            <a:r>
              <a:rPr lang="en-GB" sz="1600" dirty="0"/>
              <a:t> </a:t>
            </a:r>
            <a:r>
              <a:rPr lang="en-GB" sz="1600" dirty="0" err="1" smtClean="0"/>
              <a:t>izgatavošanas</a:t>
            </a:r>
            <a:r>
              <a:rPr lang="lv-LV" sz="1600" dirty="0" smtClean="0"/>
              <a:t> </a:t>
            </a:r>
            <a:r>
              <a:rPr lang="en-GB" sz="1600" dirty="0"/>
              <a:t>un </a:t>
            </a:r>
            <a:r>
              <a:rPr lang="en-GB" sz="1600" dirty="0" err="1"/>
              <a:t>uzstādīšanas</a:t>
            </a:r>
            <a:r>
              <a:rPr lang="en-GB" sz="1600" dirty="0"/>
              <a:t> </a:t>
            </a:r>
            <a:r>
              <a:rPr lang="en-GB" sz="1600" dirty="0" err="1" smtClean="0"/>
              <a:t>izmaksas</a:t>
            </a:r>
            <a:r>
              <a:rPr lang="lv-LV" sz="1600" dirty="0" smtClean="0"/>
              <a:t>, </a:t>
            </a:r>
            <a:r>
              <a:rPr lang="lv-LV" sz="1600" dirty="0" smtClean="0"/>
              <a:t>stendu </a:t>
            </a:r>
            <a:r>
              <a:rPr lang="lv-LV" sz="1600" dirty="0" smtClean="0"/>
              <a:t>maketu izgatavošana, taku seguma ieklāšana, infrastruktūras elementu iegāde</a:t>
            </a:r>
            <a:r>
              <a:rPr lang="en-GB" sz="1600" dirty="0" smtClean="0"/>
              <a:t>;</a:t>
            </a:r>
            <a:endParaRPr lang="en-GB" sz="1600" dirty="0"/>
          </a:p>
          <a:p>
            <a:pPr algn="just">
              <a:spcBef>
                <a:spcPts val="0"/>
              </a:spcBef>
              <a:spcAft>
                <a:spcPts val="300"/>
              </a:spcAft>
            </a:pPr>
            <a:endParaRPr lang="lv-LV" sz="1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8414327" y="6324600"/>
            <a:ext cx="424873" cy="304800"/>
          </a:xfrm>
        </p:spPr>
        <p:txBody>
          <a:bodyPr/>
          <a:lstStyle/>
          <a:p>
            <a:fld id="{031638D6-9A3B-4376-B4E3-B5F4B106986B}" type="slidenum">
              <a:rPr lang="en-US" altLang="en-US" smtClean="0"/>
              <a:pPr/>
              <a:t>3</a:t>
            </a:fld>
            <a:endParaRPr lang="en-US" altLang="en-US"/>
          </a:p>
        </p:txBody>
      </p:sp>
      <p:pic>
        <p:nvPicPr>
          <p:cNvPr id="5" name="Picture 4" descr="torni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84" y="4924424"/>
            <a:ext cx="2072317" cy="1552575"/>
          </a:xfrm>
          <a:prstGeom prst="rect">
            <a:avLst/>
          </a:prstGeom>
          <a:noFill/>
          <a:ln w="4445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://www.daba.gov.lv/upload/Image/Turisms/DT_Daugenu_tak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1332" y="4924424"/>
            <a:ext cx="2182778" cy="1552576"/>
          </a:xfrm>
          <a:prstGeom prst="rect">
            <a:avLst/>
          </a:prstGeom>
          <a:noFill/>
          <a:ln w="4445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http://www.daba.gov.lv/upload/Image/Turisms/DT_Slitere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417" y="4924424"/>
            <a:ext cx="2440910" cy="1552576"/>
          </a:xfrm>
          <a:prstGeom prst="rect">
            <a:avLst/>
          </a:prstGeom>
          <a:noFill/>
          <a:ln w="44450">
            <a:solidFill>
              <a:srgbClr val="00B05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91288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0771" y="195072"/>
            <a:ext cx="7018157" cy="928050"/>
          </a:xfrm>
        </p:spPr>
        <p:txBody>
          <a:bodyPr>
            <a:noAutofit/>
          </a:bodyPr>
          <a:lstStyle/>
          <a:p>
            <a:r>
              <a:rPr lang="lv-LV" dirty="0">
                <a:solidFill>
                  <a:schemeClr val="accent1"/>
                </a:solidFill>
              </a:rPr>
              <a:t>Vai mana pašvaldība var piedalīties projektu konkursā?</a:t>
            </a:r>
            <a:br>
              <a:rPr lang="lv-LV" dirty="0">
                <a:solidFill>
                  <a:schemeClr val="accent1"/>
                </a:solidFill>
              </a:rPr>
            </a:br>
            <a:endParaRPr lang="lv-LV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8414327" y="6324600"/>
            <a:ext cx="424873" cy="304800"/>
          </a:xfrm>
        </p:spPr>
        <p:txBody>
          <a:bodyPr/>
          <a:lstStyle/>
          <a:p>
            <a:fld id="{031638D6-9A3B-4376-B4E3-B5F4B106986B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3" name="Down Arrow Callout 2"/>
          <p:cNvSpPr/>
          <p:nvPr/>
        </p:nvSpPr>
        <p:spPr>
          <a:xfrm>
            <a:off x="2385394" y="4045226"/>
            <a:ext cx="3150704" cy="135172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Dabas aizsardzības plānā ir paredzēta infrastruktūras izveide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365514" y="2773017"/>
            <a:ext cx="3170583" cy="1272209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600" b="1" dirty="0" smtClean="0"/>
              <a:t>Ir izstrādāts un ir spēkā esošs dabas aizsardzības plāns</a:t>
            </a:r>
            <a:endParaRPr lang="en-GB" sz="1600" b="1" dirty="0"/>
          </a:p>
        </p:txBody>
      </p:sp>
      <p:sp>
        <p:nvSpPr>
          <p:cNvPr id="10" name="Down Arrow Callout 9"/>
          <p:cNvSpPr/>
          <p:nvPr/>
        </p:nvSpPr>
        <p:spPr>
          <a:xfrm>
            <a:off x="2365514" y="1470991"/>
            <a:ext cx="3170584" cy="1292087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Pašvaldības administratīvajā teritorijā atrodas </a:t>
            </a:r>
            <a:r>
              <a:rPr lang="lv-LV" sz="16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Natura</a:t>
            </a:r>
            <a:r>
              <a:rPr lang="lv-LV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2000</a:t>
            </a:r>
            <a:endParaRPr lang="en-GB" sz="16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85394" y="5416827"/>
            <a:ext cx="3150703" cy="9077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Ir iespējams izpildīt konkursa nosacījumus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Curved Left Arrow 4"/>
          <p:cNvSpPr/>
          <p:nvPr/>
        </p:nvSpPr>
        <p:spPr>
          <a:xfrm>
            <a:off x="5595730" y="3250096"/>
            <a:ext cx="731520" cy="1216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70375" y="3400972"/>
            <a:ext cx="1943952" cy="9921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Iespēja prasīt plāna pagarināšanu DAP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016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67753"/>
          </a:xfrm>
        </p:spPr>
        <p:txBody>
          <a:bodyPr/>
          <a:lstStyle/>
          <a:p>
            <a:r>
              <a:rPr lang="lv-LV" sz="2400" b="1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ĪADT dabas aizsardzības plānu izstrādes statuss</a:t>
            </a:r>
            <a:endParaRPr lang="lv-LV" sz="2400" b="1" i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10" y="1129473"/>
            <a:ext cx="7919180" cy="5655364"/>
          </a:xfrm>
        </p:spPr>
      </p:pic>
    </p:spTree>
    <p:extLst>
      <p:ext uri="{BB962C8B-B14F-4D97-AF65-F5344CB8AC3E}">
        <p14:creationId xmlns:p14="http://schemas.microsoft.com/office/powerpoint/2010/main" val="415165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4235" y="357809"/>
            <a:ext cx="6374693" cy="775251"/>
          </a:xfrm>
        </p:spPr>
        <p:txBody>
          <a:bodyPr>
            <a:normAutofit/>
          </a:bodyPr>
          <a:lstStyle/>
          <a:p>
            <a:r>
              <a:rPr lang="lv-LV" sz="3200" dirty="0" smtClean="0">
                <a:solidFill>
                  <a:schemeClr val="accent1"/>
                </a:solidFill>
              </a:rPr>
              <a:t>Kādi nosacījumi jāievēro?</a:t>
            </a:r>
            <a:endParaRPr lang="lv-LV" sz="3200" dirty="0">
              <a:solidFill>
                <a:schemeClr val="accent1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67128" y="1752600"/>
            <a:ext cx="8681800" cy="4876800"/>
          </a:xfrm>
        </p:spPr>
        <p:txBody>
          <a:bodyPr>
            <a:noAutofit/>
          </a:bodyPr>
          <a:lstStyle/>
          <a:p>
            <a:pPr marL="36000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lv-LV" sz="1800" dirty="0" smtClean="0"/>
              <a:t>Projekta ERAF finansējuma apjoms 10 000 – 300 000 </a:t>
            </a:r>
            <a:r>
              <a:rPr lang="lv-LV" sz="1800" dirty="0" err="1" smtClean="0"/>
              <a:t>euro</a:t>
            </a:r>
            <a:endParaRPr lang="lv-LV" sz="1800" dirty="0" smtClean="0"/>
          </a:p>
          <a:p>
            <a:pPr marL="36000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lv-LV" sz="1800" dirty="0" smtClean="0"/>
              <a:t>Projekta beigu termiņš - 2018.gada beigas</a:t>
            </a:r>
          </a:p>
          <a:p>
            <a:pPr marL="36000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lv-LV" sz="1800" dirty="0" smtClean="0"/>
              <a:t>Kompleksa pieeja projekta aktivitāšu realizācijai</a:t>
            </a:r>
          </a:p>
          <a:p>
            <a:pPr marL="36000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lv-LV" sz="1800" dirty="0" smtClean="0"/>
              <a:t>Nokārtotas līgumiskās attiecības ar zemes </a:t>
            </a:r>
            <a:r>
              <a:rPr lang="lv-LV" sz="1800" dirty="0" err="1" smtClean="0"/>
              <a:t>īpašnieku(iem</a:t>
            </a:r>
            <a:r>
              <a:rPr lang="lv-LV" sz="1800" dirty="0" smtClean="0"/>
              <a:t>) ilgtermiņā (&gt;10 gadi)</a:t>
            </a:r>
          </a:p>
          <a:p>
            <a:pPr marL="36000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v-LV" sz="1800" dirty="0" smtClean="0"/>
              <a:t>pasākumu atbilstība </a:t>
            </a:r>
            <a:r>
              <a:rPr lang="lv-LV" sz="1800" dirty="0"/>
              <a:t>dabas aizsardzības </a:t>
            </a:r>
            <a:r>
              <a:rPr lang="lv-LV" sz="1800" dirty="0" smtClean="0"/>
              <a:t>plānam (izziņu no DAP)</a:t>
            </a:r>
          </a:p>
          <a:p>
            <a:pPr marL="36000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v-LV" sz="1800" dirty="0" smtClean="0"/>
              <a:t>ievērots DAP izstrādātais infrastruktūras vienotais stils</a:t>
            </a:r>
            <a:endParaRPr lang="en-GB" sz="1800" dirty="0"/>
          </a:p>
          <a:p>
            <a:pPr marL="36000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v-LV" sz="1800" dirty="0" smtClean="0"/>
              <a:t>Projekts sniedz ieguldījumu </a:t>
            </a:r>
            <a:r>
              <a:rPr lang="lv-LV" sz="1800" dirty="0"/>
              <a:t>iznākuma rādītāja </a:t>
            </a:r>
            <a:r>
              <a:rPr lang="lv-LV" sz="1800" dirty="0" smtClean="0"/>
              <a:t>sasniegšanā (izziņa no DAP)</a:t>
            </a:r>
          </a:p>
          <a:p>
            <a:pPr marL="36000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v-LV" sz="1800" dirty="0" smtClean="0"/>
              <a:t>pierādīta projekta rezultāta uzturēšana – ilgtspējas nodrošināšana (plāns </a:t>
            </a:r>
            <a:r>
              <a:rPr lang="lv-LV" sz="1800" dirty="0"/>
              <a:t>projekta </a:t>
            </a:r>
            <a:r>
              <a:rPr lang="lv-LV" sz="1800" dirty="0" smtClean="0"/>
              <a:t>iesniegumam pielikumā) </a:t>
            </a:r>
            <a:endParaRPr lang="en-GB" sz="1800" dirty="0"/>
          </a:p>
          <a:p>
            <a:pPr marL="36000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v-LV" sz="1800" dirty="0" smtClean="0"/>
              <a:t>projekta vadības personāls atbilst kritērijos noteiktām prasībām </a:t>
            </a:r>
          </a:p>
          <a:p>
            <a:pPr marL="36000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lv-LV" sz="1800" dirty="0" smtClean="0"/>
              <a:t>veikta  </a:t>
            </a:r>
            <a:r>
              <a:rPr lang="lv-LV" sz="1800" dirty="0"/>
              <a:t>projekta ienākumu – izdevumu </a:t>
            </a:r>
            <a:r>
              <a:rPr lang="lv-LV" sz="1800" dirty="0" smtClean="0"/>
              <a:t>analīze, ja tiek plānoti ieņēmumi</a:t>
            </a:r>
            <a:endParaRPr lang="lv-LV" sz="1800" dirty="0"/>
          </a:p>
          <a:p>
            <a:pPr marL="36000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lv-LV" sz="1500" b="1" dirty="0" smtClean="0">
              <a:solidFill>
                <a:schemeClr val="accent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8414327" y="6324600"/>
            <a:ext cx="424873" cy="304800"/>
          </a:xfrm>
        </p:spPr>
        <p:txBody>
          <a:bodyPr/>
          <a:lstStyle/>
          <a:p>
            <a:fld id="{031638D6-9A3B-4376-B4E3-B5F4B106986B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5896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4723" y="195071"/>
            <a:ext cx="6454206" cy="937989"/>
          </a:xfrm>
        </p:spPr>
        <p:txBody>
          <a:bodyPr>
            <a:normAutofit fontScale="90000"/>
          </a:bodyPr>
          <a:lstStyle/>
          <a:p>
            <a:r>
              <a:rPr lang="lv-LV" sz="3200" dirty="0" smtClean="0">
                <a:solidFill>
                  <a:schemeClr val="accent1"/>
                </a:solidFill>
              </a:rPr>
              <a:t>Kā iegūt augstāku punktu skaitu projektu iesniegumu vērtēšanā?</a:t>
            </a:r>
            <a:endParaRPr lang="lv-LV" sz="3200" dirty="0">
              <a:solidFill>
                <a:schemeClr val="accent1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67128" y="1918252"/>
            <a:ext cx="8681800" cy="4711148"/>
          </a:xfrm>
        </p:spPr>
        <p:txBody>
          <a:bodyPr>
            <a:noAutofit/>
          </a:bodyPr>
          <a:lstStyle/>
          <a:p>
            <a:pPr marL="285750" indent="-285750" algn="just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lv-LV" sz="1800" dirty="0" smtClean="0"/>
              <a:t>Projektam augstāka gatavības pakāpe</a:t>
            </a:r>
          </a:p>
          <a:p>
            <a:pPr marL="285750" indent="-285750" algn="just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lv-LV" sz="1800" dirty="0" smtClean="0"/>
              <a:t>Lielāka ietekme uz iznākuma rādītāja sasniegšanu</a:t>
            </a:r>
          </a:p>
          <a:p>
            <a:pPr marL="285750" indent="-285750" algn="just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lv-LV" sz="1800" dirty="0" smtClean="0"/>
              <a:t>Papildus tiek pierādīta pozitīva ietekme uz tautsaimniecību</a:t>
            </a:r>
          </a:p>
          <a:p>
            <a:pPr marL="285750" indent="-285750" algn="just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lv-LV" sz="1800" dirty="0" smtClean="0"/>
              <a:t>Lielāks plānotās </a:t>
            </a:r>
            <a:r>
              <a:rPr lang="lv-LV" sz="1800" dirty="0"/>
              <a:t>infrastruktūras kalpošanas ilgums </a:t>
            </a:r>
            <a:endParaRPr lang="lv-LV" sz="1800" dirty="0" smtClean="0"/>
          </a:p>
          <a:p>
            <a:pPr marL="285750" indent="-285750" algn="just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lv-LV" sz="2800" b="1" dirty="0" smtClean="0">
              <a:solidFill>
                <a:schemeClr val="accent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8414327" y="6324600"/>
            <a:ext cx="424873" cy="304800"/>
          </a:xfrm>
        </p:spPr>
        <p:txBody>
          <a:bodyPr/>
          <a:lstStyle/>
          <a:p>
            <a:fld id="{031638D6-9A3B-4376-B4E3-B5F4B106986B}" type="slidenum">
              <a:rPr lang="en-US" altLang="en-US" smtClean="0"/>
              <a:pPr/>
              <a:t>7</a:t>
            </a:fld>
            <a:endParaRPr lang="en-US" altLang="en-US"/>
          </a:p>
        </p:txBody>
      </p:sp>
      <p:pic>
        <p:nvPicPr>
          <p:cNvPr id="5" name="Picture 4" descr="http://www.daba.gov.lv/upload/Image/Turisms/DT_Limbazu_Lielezers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663" y="3828637"/>
            <a:ext cx="3540013" cy="2495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http://www.daba.gov.lv/upload/Image/Turisms_Latgale/TORN_L-Liepukaln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385" y="3828637"/>
            <a:ext cx="3716833" cy="2524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8573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Slide Number Placeholder 6"/>
          <p:cNvSpPr>
            <a:spLocks noGrp="1"/>
          </p:cNvSpPr>
          <p:nvPr>
            <p:ph type="sldNum" sz="quarter" idx="13"/>
          </p:nvPr>
        </p:nvSpPr>
        <p:spPr bwMode="auto">
          <a:xfrm>
            <a:off x="8738018" y="6553200"/>
            <a:ext cx="453189" cy="304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A4FED922-DB03-4B62-A432-88E37973744A}" type="slidenum">
              <a:rPr lang="en-US" altLang="en-US"/>
              <a:pPr/>
              <a:t>8</a:t>
            </a:fld>
            <a:endParaRPr lang="en-US" altLang="en-US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 bwMode="auto">
          <a:xfrm>
            <a:off x="367748" y="1223320"/>
            <a:ext cx="8596865" cy="155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93663" indent="-93663">
              <a:buClr>
                <a:srgbClr val="000000"/>
              </a:buClr>
              <a:defRPr/>
            </a:pPr>
            <a:r>
              <a:rPr lang="lv-LV" altLang="lv-LV" sz="1600" b="1" dirty="0" smtClean="0">
                <a:solidFill>
                  <a:srgbClr val="0062AC"/>
                </a:solidFill>
                <a:latin typeface="Arial" charset="0"/>
                <a:cs typeface="Arial" charset="0"/>
              </a:rPr>
              <a:t>			</a:t>
            </a:r>
          </a:p>
          <a:p>
            <a:pPr marL="93663" indent="-93663">
              <a:buClr>
                <a:srgbClr val="000000"/>
              </a:buClr>
              <a:defRPr/>
            </a:pPr>
            <a:endParaRPr lang="lv-LV" altLang="lv-LV" sz="1600" b="1" dirty="0">
              <a:solidFill>
                <a:srgbClr val="0062AC"/>
              </a:solidFill>
              <a:latin typeface="Arial" charset="0"/>
            </a:endParaRPr>
          </a:p>
          <a:p>
            <a:pPr marL="93663" indent="-93663">
              <a:buClr>
                <a:srgbClr val="000000"/>
              </a:buClr>
              <a:defRPr/>
            </a:pPr>
            <a:r>
              <a:rPr lang="lv-LV" altLang="lv-LV" sz="1500" b="1" dirty="0" smtClean="0">
                <a:solidFill>
                  <a:srgbClr val="0062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Aktuālais </a:t>
            </a:r>
            <a:r>
              <a:rPr lang="lv-LV" altLang="lv-LV" sz="1500" b="1" dirty="0">
                <a:solidFill>
                  <a:srgbClr val="0062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statuss:</a:t>
            </a:r>
          </a:p>
          <a:p>
            <a:pPr>
              <a:spcAft>
                <a:spcPts val="600"/>
              </a:spcAft>
              <a:defRPr/>
            </a:pPr>
            <a:r>
              <a:rPr lang="lv-LV" altLang="lv-LV" sz="15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Notiek </a:t>
            </a:r>
            <a:r>
              <a:rPr lang="lv-LV" altLang="lv-LV" sz="15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darbs pie SAM sākotnējā novērtējuma </a:t>
            </a:r>
            <a:r>
              <a:rPr lang="lv-LV" altLang="lv-LV" sz="15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 pasākuma projektu vērtēšanas kritēriju izstrādes</a:t>
            </a:r>
            <a:endParaRPr lang="lv-LV" altLang="lv-LV" sz="15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indent="-93663">
              <a:spcBef>
                <a:spcPts val="600"/>
              </a:spcBef>
              <a:spcAft>
                <a:spcPts val="600"/>
              </a:spcAft>
              <a:defRPr/>
            </a:pPr>
            <a:r>
              <a:rPr lang="lv-LV" altLang="lv-LV" sz="1500" b="1" dirty="0">
                <a:solidFill>
                  <a:srgbClr val="0062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Laika grafiks:</a:t>
            </a:r>
            <a:endParaRPr lang="lv-LV" altLang="lv-LV" sz="15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1975349"/>
              </p:ext>
            </p:extLst>
          </p:nvPr>
        </p:nvGraphicFramePr>
        <p:xfrm>
          <a:off x="438150" y="2885080"/>
          <a:ext cx="7639050" cy="3292361"/>
        </p:xfrm>
        <a:graphic>
          <a:graphicData uri="http://schemas.openxmlformats.org/drawingml/2006/table">
            <a:tbl>
              <a:tblPr/>
              <a:tblGrid>
                <a:gridCol w="5107005"/>
                <a:gridCol w="2532045"/>
              </a:tblGrid>
              <a:tr h="59881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kern="120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Process</a:t>
                      </a:r>
                    </a:p>
                  </a:txBody>
                  <a:tcPr marL="64540" marR="64540" marT="32264" marB="322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kern="120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Plānotie termiņi</a:t>
                      </a:r>
                    </a:p>
                  </a:txBody>
                  <a:tcPr marL="64540" marR="64540" marT="32264" marB="322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4254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kern="12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Sākotnējā novērtējuma un kartējuma izstrāde</a:t>
                      </a:r>
                    </a:p>
                  </a:txBody>
                  <a:tcPr marL="64540" marR="64540" marT="32264" marB="322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  <a:r>
                        <a:rPr lang="en-GB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.2015.</a:t>
                      </a:r>
                      <a:r>
                        <a:rPr lang="lv-LV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– 12.2015.</a:t>
                      </a:r>
                      <a:endParaRPr lang="lv-LV" altLang="lv-LV" sz="1600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540" marR="64540" marT="32264" marB="322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3529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kern="12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SAM atlases kritēriju </a:t>
                      </a:r>
                      <a:r>
                        <a:rPr lang="lv-LV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apstiprināšana UK </a:t>
                      </a:r>
                      <a:endParaRPr lang="lv-LV" altLang="lv-LV" sz="1600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540" marR="64540" marT="32264" marB="322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04.2015</a:t>
                      </a:r>
                      <a:r>
                        <a:rPr lang="lv-LV" altLang="lv-LV" sz="1600" kern="12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</a:p>
                  </a:txBody>
                  <a:tcPr marL="64540" marR="64540" marT="32264" marB="322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3529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kern="12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MK noteikumu apstiprināšana MK </a:t>
                      </a:r>
                    </a:p>
                  </a:txBody>
                  <a:tcPr marL="64540" marR="64540" marT="32264" marB="322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05.2016.</a:t>
                      </a:r>
                      <a:endParaRPr lang="lv-LV" altLang="lv-LV" sz="1600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540" marR="64540" marT="32264" marB="322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6004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b="1" kern="12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Projektu </a:t>
                      </a:r>
                      <a:r>
                        <a:rPr lang="lv-LV" altLang="lv-LV" sz="1600" b="1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sagatavošana </a:t>
                      </a:r>
                      <a:endParaRPr lang="lv-LV" altLang="lv-LV" sz="1600" b="1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4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(atlases izsludināšana </a:t>
                      </a:r>
                      <a:r>
                        <a:rPr lang="lv-LV" altLang="lv-LV" sz="1400" kern="12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 iesniegumu sagatavošana) </a:t>
                      </a:r>
                    </a:p>
                  </a:txBody>
                  <a:tcPr marL="64540" marR="64540" marT="32264" marB="322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2016.gada II, III</a:t>
                      </a:r>
                      <a:r>
                        <a:rPr lang="lv-LV" altLang="lv-LV" sz="1600" kern="12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lv-LV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cet.</a:t>
                      </a:r>
                      <a:endParaRPr lang="lv-LV" altLang="lv-LV" sz="1600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540" marR="64540" marT="32264" marB="322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6088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b="1" kern="12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Projektu iesniegumu iesniegšana &amp; vērtēšana </a:t>
                      </a:r>
                    </a:p>
                  </a:txBody>
                  <a:tcPr marL="64540" marR="64540" marT="32264" marB="322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2016.gada IV</a:t>
                      </a:r>
                      <a:r>
                        <a:rPr lang="lv-LV" altLang="lv-LV" sz="1600" kern="12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lv-LV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cet.</a:t>
                      </a:r>
                      <a:endParaRPr lang="lv-LV" altLang="lv-LV" sz="1600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540" marR="64540" marT="32264" marB="322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3529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kern="12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Projektu īstenošanas uzsākšana </a:t>
                      </a:r>
                    </a:p>
                  </a:txBody>
                  <a:tcPr marL="64540" marR="64540" marT="32264" marB="322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2016.gada nogale</a:t>
                      </a:r>
                      <a:endParaRPr lang="lv-LV" altLang="lv-LV" sz="1600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540" marR="64540" marT="32264" marB="322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 bwMode="auto">
          <a:xfrm>
            <a:off x="0" y="288234"/>
            <a:ext cx="8820150" cy="695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lv-LV" altLang="lv-LV" sz="3200" b="1" dirty="0" smtClean="0">
                <a:solidFill>
                  <a:srgbClr val="02529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Turpmākā rīcība</a:t>
            </a:r>
            <a:endParaRPr lang="lv-LV" altLang="lv-LV" sz="3200" b="1" dirty="0">
              <a:solidFill>
                <a:srgbClr val="02529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33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468313" y="2334125"/>
            <a:ext cx="8229600" cy="4015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/>
            <a:endParaRPr lang="lv-LV" altLang="lv-LV" sz="4000" b="1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endParaRPr lang="lv-LV" altLang="lv-LV" sz="4000" b="1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r>
              <a:rPr lang="lv-LV" altLang="lv-LV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Jaunākajai informācijai par pasākuma progresu sekojat līdz – </a:t>
            </a:r>
          </a:p>
          <a:p>
            <a:pPr algn="ctr" eaLnBrk="1" hangingPunct="1"/>
            <a:r>
              <a:rPr lang="lv-LV" altLang="lv-LV" sz="2000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www.varam.gov.lv</a:t>
            </a:r>
            <a:r>
              <a:rPr lang="lv-LV" altLang="lv-LV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lv-LV" altLang="lv-LV" sz="2000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</a:t>
            </a:r>
            <a:r>
              <a:rPr lang="lv-LV" altLang="lv-LV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/fondi/</a:t>
            </a:r>
            <a:endParaRPr lang="lv-LV" altLang="lv-LV" sz="20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/>
            <a:r>
              <a:rPr lang="lv-LV" altLang="lv-LV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Cita vērtīga ar dabas aizsardzību saistīta informācija –</a:t>
            </a:r>
          </a:p>
          <a:p>
            <a:pPr algn="ctr" eaLnBrk="1" hangingPunct="1"/>
            <a:r>
              <a:rPr lang="lv-LV" altLang="lv-LV" sz="20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www.daba.gov.lv</a:t>
            </a:r>
            <a:endParaRPr lang="lv-LV" altLang="lv-LV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/>
            <a:endParaRPr lang="lv-LV" altLang="lv-LV" u="sng" dirty="0">
              <a:solidFill>
                <a:srgbClr val="262699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just" eaLnBrk="1" hangingPunct="1"/>
            <a:r>
              <a:rPr lang="lv-LV" altLang="lv-LV" sz="1800" b="1" dirty="0" smtClean="0">
                <a:solidFill>
                  <a:srgbClr val="262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Kontaktiem:</a:t>
            </a:r>
          </a:p>
          <a:p>
            <a:pPr algn="just" eaLnBrk="1" hangingPunct="1"/>
            <a:endParaRPr lang="lv-LV" altLang="lv-LV" sz="800" dirty="0" smtClean="0">
              <a:solidFill>
                <a:srgbClr val="262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altLang="lv-LV" sz="1800" dirty="0" smtClean="0">
                <a:solidFill>
                  <a:srgbClr val="262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fondu programmas 2014-2020 (ERAF, KF) – VARAM Investīciju politikas departaments Programmu vadības nodaļa, </a:t>
            </a:r>
            <a:r>
              <a:rPr lang="lv-LV" altLang="lv-LV" sz="1800" dirty="0" err="1" smtClean="0">
                <a:solidFill>
                  <a:srgbClr val="262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tālr</a:t>
            </a:r>
            <a:r>
              <a:rPr lang="lv-LV" altLang="lv-LV" sz="1800" dirty="0" smtClean="0">
                <a:solidFill>
                  <a:srgbClr val="262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67026946, </a:t>
            </a:r>
          </a:p>
          <a:p>
            <a:pPr indent="360363" algn="just" eaLnBrk="1" hangingPunct="1">
              <a:spcAft>
                <a:spcPts val="600"/>
              </a:spcAft>
            </a:pPr>
            <a:r>
              <a:rPr lang="lv-LV" altLang="lv-LV" sz="1800" dirty="0" smtClean="0">
                <a:solidFill>
                  <a:srgbClr val="262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e-pasts: </a:t>
            </a:r>
            <a:r>
              <a:rPr lang="lv-LV" altLang="lv-LV" sz="1800" dirty="0" err="1" smtClean="0">
                <a:solidFill>
                  <a:srgbClr val="262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inese.kukle@varam.gov.lv</a:t>
            </a:r>
            <a:endParaRPr lang="lv-LV" altLang="lv-LV" sz="1800" dirty="0" smtClean="0">
              <a:solidFill>
                <a:srgbClr val="262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600"/>
              </a:spcAft>
            </a:pPr>
            <a:endParaRPr lang="lv-LV" altLang="lv-LV" sz="1800" dirty="0" smtClean="0">
              <a:solidFill>
                <a:srgbClr val="262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 eaLnBrk="1" hangingPunct="1">
              <a:buAutoNum type="arabicParenR"/>
            </a:pPr>
            <a:endParaRPr lang="lv-LV" altLang="lv-LV" sz="1800" dirty="0">
              <a:solidFill>
                <a:srgbClr val="262699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endParaRPr lang="lv-LV" altLang="lv-LV" sz="4000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r>
              <a:rPr lang="lv-LV" altLang="lv-LV" sz="4000" dirty="0">
                <a:solidFill>
                  <a:schemeClr val="accent2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/>
            </a:r>
            <a:br>
              <a:rPr lang="lv-LV" altLang="lv-LV" sz="4000" dirty="0">
                <a:solidFill>
                  <a:schemeClr val="accent2"/>
                </a:solidFill>
                <a:latin typeface="Calibri" panose="020F0502020204030204" pitchFamily="34" charset="0"/>
                <a:cs typeface="Tahoma" panose="020B0604030504040204" pitchFamily="34" charset="0"/>
              </a:rPr>
            </a:br>
            <a:endParaRPr lang="lv-LV" altLang="lv-LV" sz="4000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9_Prezentacija_templateLV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tullapa_kontaktinformacij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89_Prezentacija_templateLV</Template>
  <TotalTime>6644</TotalTime>
  <Words>509</Words>
  <Application>Microsoft Office PowerPoint</Application>
  <PresentationFormat>On-screen Show (4:3)</PresentationFormat>
  <Paragraphs>95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Tahoma</vt:lpstr>
      <vt:lpstr>Times New Roman</vt:lpstr>
      <vt:lpstr>Verdana</vt:lpstr>
      <vt:lpstr>Wingdings</vt:lpstr>
      <vt:lpstr>89_Prezentacija_templateLV</vt:lpstr>
      <vt:lpstr>Ieguldījumi antropogēno slodzi mazinošā infrastruktūrā  Natura 2000 teritorijās   Pasākuma ieviešanas nosacījumi, atbalstāmās darbības, projektu vērtēšanas kritēriji u.c. nosacījumi  2015. gada novembris </vt:lpstr>
      <vt:lpstr>SAM 5.4.1. pasākums 5.4.1.1. “Antropogēno slodzi mazinošas infrastruktūras izbūve un rekonstrukcija Natura 2000 teritorijās” </vt:lpstr>
      <vt:lpstr>Kas tiks atbalstīts? </vt:lpstr>
      <vt:lpstr>Vai mana pašvaldība var piedalīties projektu konkursā? </vt:lpstr>
      <vt:lpstr>ĪADT dabas aizsardzības plānu izstrādes statuss</vt:lpstr>
      <vt:lpstr>Kādi nosacījumi jāievēro?</vt:lpstr>
      <vt:lpstr>Kā iegūt augstāku punktu skaitu projektu iesniegumu vērtēšanā?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Dagnija</dc:creator>
  <cp:lastModifiedBy>Zanda Krūkle</cp:lastModifiedBy>
  <cp:revision>239</cp:revision>
  <cp:lastPrinted>2015-11-10T08:31:12Z</cp:lastPrinted>
  <dcterms:created xsi:type="dcterms:W3CDTF">2014-11-20T14:46:47Z</dcterms:created>
  <dcterms:modified xsi:type="dcterms:W3CDTF">2015-11-10T08:55:32Z</dcterms:modified>
</cp:coreProperties>
</file>